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84" r:id="rId2"/>
  </p:sldMasterIdLst>
  <p:notesMasterIdLst>
    <p:notesMasterId r:id="rId14"/>
  </p:notesMasterIdLst>
  <p:handoutMasterIdLst>
    <p:handoutMasterId r:id="rId15"/>
  </p:handoutMasterIdLst>
  <p:sldIdLst>
    <p:sldId id="256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sz="3600" kern="1200">
        <a:solidFill>
          <a:schemeClr val="bg1"/>
        </a:solidFill>
        <a:latin typeface="Futura LT Book" pitchFamily="2" charset="0"/>
        <a:ea typeface="굴림" panose="020B0503020000020004" pitchFamily="34" charset="-127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3600" kern="1200">
        <a:solidFill>
          <a:schemeClr val="bg1"/>
        </a:solidFill>
        <a:latin typeface="Futura LT Book" pitchFamily="2" charset="0"/>
        <a:ea typeface="굴림" panose="020B0503020000020004" pitchFamily="34" charset="-127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3600" kern="1200">
        <a:solidFill>
          <a:schemeClr val="bg1"/>
        </a:solidFill>
        <a:latin typeface="Futura LT Book" pitchFamily="2" charset="0"/>
        <a:ea typeface="굴림" panose="020B0503020000020004" pitchFamily="34" charset="-127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3600" kern="1200">
        <a:solidFill>
          <a:schemeClr val="bg1"/>
        </a:solidFill>
        <a:latin typeface="Futura LT Book" pitchFamily="2" charset="0"/>
        <a:ea typeface="굴림" panose="020B0503020000020004" pitchFamily="34" charset="-127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3600" kern="1200">
        <a:solidFill>
          <a:schemeClr val="bg1"/>
        </a:solidFill>
        <a:latin typeface="Futura LT Book" pitchFamily="2" charset="0"/>
        <a:ea typeface="굴림" panose="020B0503020000020004" pitchFamily="34" charset="-127"/>
        <a:cs typeface="+mn-cs"/>
      </a:defRPr>
    </a:lvl5pPr>
    <a:lvl6pPr marL="2286000" algn="l" defTabSz="914400" rtl="0" eaLnBrk="1" latinLnBrk="0" hangingPunct="1">
      <a:defRPr sz="3600" kern="1200">
        <a:solidFill>
          <a:schemeClr val="bg1"/>
        </a:solidFill>
        <a:latin typeface="Futura LT Book" pitchFamily="2" charset="0"/>
        <a:ea typeface="굴림" panose="020B0503020000020004" pitchFamily="34" charset="-127"/>
        <a:cs typeface="+mn-cs"/>
      </a:defRPr>
    </a:lvl6pPr>
    <a:lvl7pPr marL="2743200" algn="l" defTabSz="914400" rtl="0" eaLnBrk="1" latinLnBrk="0" hangingPunct="1">
      <a:defRPr sz="3600" kern="1200">
        <a:solidFill>
          <a:schemeClr val="bg1"/>
        </a:solidFill>
        <a:latin typeface="Futura LT Book" pitchFamily="2" charset="0"/>
        <a:ea typeface="굴림" panose="020B0503020000020004" pitchFamily="34" charset="-127"/>
        <a:cs typeface="+mn-cs"/>
      </a:defRPr>
    </a:lvl7pPr>
    <a:lvl8pPr marL="3200400" algn="l" defTabSz="914400" rtl="0" eaLnBrk="1" latinLnBrk="0" hangingPunct="1">
      <a:defRPr sz="3600" kern="1200">
        <a:solidFill>
          <a:schemeClr val="bg1"/>
        </a:solidFill>
        <a:latin typeface="Futura LT Book" pitchFamily="2" charset="0"/>
        <a:ea typeface="굴림" panose="020B0503020000020004" pitchFamily="34" charset="-127"/>
        <a:cs typeface="+mn-cs"/>
      </a:defRPr>
    </a:lvl8pPr>
    <a:lvl9pPr marL="3657600" algn="l" defTabSz="914400" rtl="0" eaLnBrk="1" latinLnBrk="0" hangingPunct="1">
      <a:defRPr sz="3600" kern="1200">
        <a:solidFill>
          <a:schemeClr val="bg1"/>
        </a:solidFill>
        <a:latin typeface="Futura LT Book" pitchFamily="2" charset="0"/>
        <a:ea typeface="굴림" panose="020B0503020000020004" pitchFamily="34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5D8223"/>
    <a:srgbClr val="397B0D"/>
    <a:srgbClr val="00499F"/>
    <a:srgbClr val="0CC1E0"/>
    <a:srgbClr val="666666"/>
    <a:srgbClr val="990D16"/>
    <a:srgbClr val="D7EC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8A6BC6-59B1-48E4-853C-CDFF22FC7222}" v="80" dt="2026-02-25T17:09:43.2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93" autoAdjust="0"/>
    <p:restoredTop sz="94648" autoAdjust="0"/>
  </p:normalViewPr>
  <p:slideViewPr>
    <p:cSldViewPr>
      <p:cViewPr varScale="1">
        <p:scale>
          <a:sx n="92" d="100"/>
          <a:sy n="92" d="100"/>
        </p:scale>
        <p:origin x="722" y="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-1716" y="-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496BBC86-5D05-CB07-E87A-C7BD8EE9D2B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endParaRPr lang="ru-RU" altLang="en-US"/>
          </a:p>
        </p:txBody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21A78748-20BD-9743-88F7-1A32CC4AB219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endParaRPr lang="ru-RU" altLang="en-US"/>
          </a:p>
        </p:txBody>
      </p:sp>
      <p:sp>
        <p:nvSpPr>
          <p:cNvPr id="69636" name="Rectangle 4">
            <a:extLst>
              <a:ext uri="{FF2B5EF4-FFF2-40B4-BE49-F238E27FC236}">
                <a16:creationId xmlns:a16="http://schemas.microsoft.com/office/drawing/2014/main" id="{E14B60B4-9E15-AAB8-D188-250A47BE1F0D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69637" name="Rectangle 5">
            <a:extLst>
              <a:ext uri="{FF2B5EF4-FFF2-40B4-BE49-F238E27FC236}">
                <a16:creationId xmlns:a16="http://schemas.microsoft.com/office/drawing/2014/main" id="{F9348979-8F58-C138-36C8-A525D7DB98C1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en-US"/>
              <a:t>Click to edit Master text styles</a:t>
            </a:r>
          </a:p>
          <a:p>
            <a:pPr lvl="1"/>
            <a:r>
              <a:rPr lang="ru-RU" altLang="en-US"/>
              <a:t>Second level</a:t>
            </a:r>
          </a:p>
          <a:p>
            <a:pPr lvl="2"/>
            <a:r>
              <a:rPr lang="ru-RU" altLang="en-US"/>
              <a:t>Third level</a:t>
            </a:r>
          </a:p>
          <a:p>
            <a:pPr lvl="3"/>
            <a:r>
              <a:rPr lang="ru-RU" altLang="en-US"/>
              <a:t>Fourth level</a:t>
            </a:r>
          </a:p>
          <a:p>
            <a:pPr lvl="4"/>
            <a:r>
              <a:rPr lang="ru-RU" altLang="en-US"/>
              <a:t>Fifth level</a:t>
            </a:r>
          </a:p>
        </p:txBody>
      </p:sp>
      <p:sp>
        <p:nvSpPr>
          <p:cNvPr id="69638" name="Rectangle 6">
            <a:extLst>
              <a:ext uri="{FF2B5EF4-FFF2-40B4-BE49-F238E27FC236}">
                <a16:creationId xmlns:a16="http://schemas.microsoft.com/office/drawing/2014/main" id="{F204F3F0-8DD9-A854-154F-DAE8C18E4C5C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endParaRPr lang="ru-RU" altLang="en-US"/>
          </a:p>
        </p:txBody>
      </p:sp>
      <p:sp>
        <p:nvSpPr>
          <p:cNvPr id="69639" name="Rectangle 7">
            <a:extLst>
              <a:ext uri="{FF2B5EF4-FFF2-40B4-BE49-F238E27FC236}">
                <a16:creationId xmlns:a16="http://schemas.microsoft.com/office/drawing/2014/main" id="{F422A67B-527E-3FD1-CD61-63FBAE6A19C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fld id="{6791CED7-D21D-48E6-9429-19DDA8F46DB8}" type="slidenum">
              <a:rPr lang="ru-RU" altLang="en-US"/>
              <a:pPr/>
              <a:t>‹#›</a:t>
            </a:fld>
            <a:endParaRPr lang="ru-RU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6D835-361A-AEF0-4137-9072A5DE5B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6525CA-13AC-86B2-BC20-6C6C0CA4D2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D9195A-1800-D81D-6E90-1A290BABA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537758-18FB-6CC5-C900-45ECC56D8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3666C-8FC0-BBC5-8906-81352FF67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5D0288-71EB-44FC-A4E5-8461B15C08C8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36005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69F30-D2A6-7952-95AD-02D7DD2BC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DCDC13-DF7B-FEAB-8DEC-EFD58F85DF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B562C-BF69-BC30-D733-AE9CAE976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C309C2-EACC-0B42-C707-738FC2FA4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9A2CE3-2D93-7DD5-4621-F494D263B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A14D69E-6EE7-4B01-AAE3-1409D2D705EB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510613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C5CAB9-6F5E-DF80-8A63-110F323DE4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992938" y="274638"/>
            <a:ext cx="1693862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D9D360-ADDA-BB1D-0C4E-380EAA63F4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908175" y="274638"/>
            <a:ext cx="4932363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54304-5B4C-D8CB-ADE1-093E0CF01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B3A97E-BDB8-39CA-9D01-D4E4ED300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1DE0C-5B03-4CA3-7907-B0EE0E93E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C6E41B5-174E-4BA9-BE13-4C677DCF4683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87578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0FE65-8327-5573-5A39-7C8E6BDAB7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0E926C-114D-33F7-C5F5-991B8D2F76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EB5E17-9EF5-B830-8791-786B904BA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6ADB5-852A-A038-87DE-D17C5A284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E6C4B-3549-817E-50D7-4670F71B8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5D0288-71EB-44FC-A4E5-8461B15C08C8}" type="slidenum">
              <a:rPr lang="ru-RU" altLang="en-US" smtClean="0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2809995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CF3DF-B275-E6A1-2F50-B76D85F9F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9997ED-932C-AC41-DFAE-0F000FDE9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35970-8C64-1834-9131-FAF2C7A91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AB0CD-FC79-32E5-845C-689D879E6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7AD54-73F5-9B2A-347F-EDBE435EF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B49233-F650-4751-9D58-B4DE0F108A60}" type="slidenum">
              <a:rPr lang="ru-RU" altLang="en-US" smtClean="0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30586745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46311-EE8F-2DA1-D4B7-6FDDC7F9E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8A448-20AC-7449-9CC9-2F9BF0A82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3CC376-C787-7178-2394-8147B3930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4AE84-0150-FD02-EF4D-172274846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43B512-C9FE-8539-0C10-02EC0CEEA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B7E8F-6BC5-416E-8C53-63C135604089}" type="slidenum">
              <a:rPr lang="ru-RU" altLang="en-US" smtClean="0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33660320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3B371-2341-6562-376F-C1ED1BB67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FE9DD-0C37-CD10-8A12-6F20E8858F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0EE0CA-2730-C122-D2FD-579C87B748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B03818-8603-1AED-E047-099DD35BD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7F19E2-42F7-54FC-D854-751EF5784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3126AE-F4D4-694B-6AF3-D9D345932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0766D-992D-44F0-9437-CE1AF649D315}" type="slidenum">
              <a:rPr lang="ru-RU" altLang="en-US" smtClean="0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9209399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1D2B4-5808-7157-D3E9-F13AA8093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183FE3-6019-6AA2-4C54-284B17196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BE7788-B976-DF3D-2AE5-6BCEDB443C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9AD481-F2C6-916E-4CB1-16F0B516B5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52A374-680F-DFC2-488F-10F7A5BE92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94DFF6-419C-959A-4B9A-554F5A217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86F7D5-0F98-DC7C-CABC-E9CEA25D3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0AD4AD-D74A-5015-B6E4-E38568AA0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B97AB0-E08A-4330-9484-DA6247757DD5}" type="slidenum">
              <a:rPr lang="ru-RU" altLang="en-US" smtClean="0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9630774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CF80E-E65B-703C-8803-612091BB2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3FF8D7-407C-8D0B-CE01-A2A0D5371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95F448-440F-FC9F-A322-FB2BBC03A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0B3D08-AA3C-F4C0-7DC7-C95769E54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A5F54-44A8-4483-92FA-0C583F980EDF}" type="slidenum">
              <a:rPr lang="ru-RU" altLang="en-US" smtClean="0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34232382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7D1220-12DC-3EE5-5CA2-A66C8E252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DE0E35-A238-07BA-E997-634295E05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2A492F-C174-42CC-4EEF-D7A7778E8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50E12B-85A5-4DE0-A18B-BB8BE8A84FC9}" type="slidenum">
              <a:rPr lang="ru-RU" altLang="en-US" smtClean="0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3229069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EEEB9-3CB6-4BD2-B41D-0B109F9C3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AFF66-EFFF-8B05-200A-3B2CD2E95B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2B7731-D09C-4AAE-1C0E-1ED5225DEB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06EB24-6F97-EFE7-0448-BC1312483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5DC4EE-69D7-2042-982A-84800F39D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2C8BC1-A922-11C0-E36E-61464C3DA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98FFD-8226-48BA-9331-6E8587B6BE0C}" type="slidenum">
              <a:rPr lang="ru-RU" altLang="en-US" smtClean="0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3068445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C0B242-E592-7A9F-406A-EAB21D206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BCBC3-2570-2BD5-D75B-A4123D6B16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E52F37-F82C-5F9F-BCF3-D1CD7D417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7C906-704B-9FD5-216C-76D7559D4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AAD56-5BDE-DD4D-F0FE-1240E103E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AB49233-F650-4751-9D58-B4DE0F108A60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8077969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6B1AB-9FD6-6908-3D4B-5429F4C18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A0E80F-B5E8-13E8-9DB9-56271E04F3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239837-43C5-4417-D2FA-C69B025477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C2899A-D068-697A-0227-B5704EBB6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E4CB85-3D64-32B8-F159-0BF32471D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47E51E-9CEF-47CE-55EA-EB97AA62E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CFBAD7-E5C3-4B1F-8B33-076A204C01DA}" type="slidenum">
              <a:rPr lang="ru-RU" altLang="en-US" smtClean="0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813967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586F4-AC5E-EBA0-3D68-97747B324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E15F44-01FA-08C5-2B67-8148CFD2E0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B91717-7AC3-2F14-5582-E0BA7B162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E4E56C-0973-499B-ACDF-F9645FB4A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6E129-D80C-4F13-CB1C-32BBFACAF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4D69E-6EE7-4B01-AAE3-1409D2D705EB}" type="slidenum">
              <a:rPr lang="ru-RU" altLang="en-US" smtClean="0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8221311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71F0E2F-F82C-A200-04D3-A7FB896C31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015950-C50E-3A88-DF17-1203286326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C636B0-5173-8C93-894F-6D8DE5C68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38181-D724-2085-83D4-E12A45BB1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C968F1-0C0A-1DB8-099E-58F930952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E41B5-174E-4BA9-BE13-4C677DCF4683}" type="slidenum">
              <a:rPr lang="ru-RU" altLang="en-US" smtClean="0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485857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23291-8BF9-6BDA-944C-11172A647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35C35-364E-7988-8E7B-C322899602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AF916-F12F-08E4-F066-67449B3F2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E3CCBE-E5FA-A8B1-9F46-49CD14B88A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2CC3A2-8A5D-987F-81F4-F0A257230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3B7E8F-6BC5-416E-8C53-63C135604089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865900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BD79A-5260-C671-7248-02CFFDE85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FB377-1C6E-E36C-A6B3-282D1252FD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08175" y="1600200"/>
            <a:ext cx="3313113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E0769F-868E-3AE1-3ACD-AF674ECB41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73688" y="1600200"/>
            <a:ext cx="3313112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25042D-A29C-81D3-387C-2CB7CB9CB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E0F481-02EF-4850-26EC-147AA7919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492BF6-F339-7603-3A67-33AC08E31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3C0766D-992D-44F0-9437-CE1AF649D315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3549120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626A7-3517-4A6E-9B64-9EB2DFDB20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D2FA3D-41B1-9353-46A9-43C9A5BB2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674D09-F71C-FF19-3BEB-1F12F89C24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52ED60-8BB8-4A3F-467E-EBDCB95B8A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10AAEF-E731-22D1-DD64-F54AB714E1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5DEEF2-B76D-CB26-FE6D-C0BEFF4E5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EF2BD3-8843-4FAF-DDD0-CE33EF15D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9B0A3A-253E-B021-B22F-EAD003E40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BB97AB0-E08A-4330-9484-DA6247757DD5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96570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43935-B338-D357-A956-D57D752DF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8F5EE0-EE30-1592-B73D-74A6E395D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F5708B-E824-7851-4677-C2BD4C50F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2D6EF8-A706-E60D-71DD-8930F1EED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C6A5F54-44A8-4483-92FA-0C583F980EDF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500195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E0D103-5C2E-9B09-82CA-A56AFFFD6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B3FDF0-0E4A-C86B-1883-D770C601B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E3E7D1-6C77-8388-D133-188B03E1A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950E12B-85A5-4DE0-A18B-BB8BE8A84FC9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223099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2FDC1-3665-7E32-B971-CE448F887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59F60-2608-7449-B94B-63079CCC0D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BCC1C9-5B57-5AA7-CB5D-9DF66CC5F8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6D79E0-152C-358A-8E80-3036C2470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4BEF54-C811-910A-FFCA-89C7DE0D9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EDA54E-1579-11D5-C6E4-3B3A4D381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4598FFD-8226-48BA-9331-6E8587B6BE0C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724675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0D693-5317-05C0-009A-18833EE7B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733B9F-CDF8-A25B-1A86-BEEE11272D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82BE3D-1D1A-F1EC-A0CD-D325C3C1E0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2F54BB-1508-7952-50A8-BF249B423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354396-84FB-883A-4104-BD159031C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ru-RU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A889E4-FBD5-6AB8-62CC-1F575F23B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0CFBAD7-E5C3-4B1F-8B33-076A204C01DA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462939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43F68CE0-41A5-D29B-BEE1-6E2B85313A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908175" y="274638"/>
            <a:ext cx="6767513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en-US"/>
              <a:t>Click to edit Master title style</a:t>
            </a:r>
          </a:p>
        </p:txBody>
      </p:sp>
      <p:sp>
        <p:nvSpPr>
          <p:cNvPr id="190467" name="Rectangle 3">
            <a:extLst>
              <a:ext uri="{FF2B5EF4-FFF2-40B4-BE49-F238E27FC236}">
                <a16:creationId xmlns:a16="http://schemas.microsoft.com/office/drawing/2014/main" id="{79AECD4F-CE68-27D1-4A65-EE16BDA550C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908175" y="1600200"/>
            <a:ext cx="6778625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en-US"/>
              <a:t>Click to edit Master text styles</a:t>
            </a:r>
          </a:p>
          <a:p>
            <a:pPr lvl="1"/>
            <a:r>
              <a:rPr lang="ru-RU" altLang="en-US"/>
              <a:t>Second level</a:t>
            </a:r>
          </a:p>
          <a:p>
            <a:pPr lvl="2"/>
            <a:r>
              <a:rPr lang="ru-RU" altLang="en-US"/>
              <a:t>Third level</a:t>
            </a:r>
          </a:p>
          <a:p>
            <a:pPr lvl="3"/>
            <a:r>
              <a:rPr lang="ru-RU" altLang="en-US"/>
              <a:t>Fourth level</a:t>
            </a:r>
          </a:p>
          <a:p>
            <a:pPr lvl="4"/>
            <a:r>
              <a:rPr lang="ru-RU" altLang="en-US"/>
              <a:t>Fifth level</a:t>
            </a:r>
          </a:p>
        </p:txBody>
      </p:sp>
      <p:sp>
        <p:nvSpPr>
          <p:cNvPr id="190468" name="Rectangle 4">
            <a:extLst>
              <a:ext uri="{FF2B5EF4-FFF2-40B4-BE49-F238E27FC236}">
                <a16:creationId xmlns:a16="http://schemas.microsoft.com/office/drawing/2014/main" id="{100273D4-BD72-FBA4-AE6B-D25388070BE8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altLang="en-US"/>
          </a:p>
        </p:txBody>
      </p:sp>
      <p:sp>
        <p:nvSpPr>
          <p:cNvPr id="190469" name="Rectangle 5">
            <a:extLst>
              <a:ext uri="{FF2B5EF4-FFF2-40B4-BE49-F238E27FC236}">
                <a16:creationId xmlns:a16="http://schemas.microsoft.com/office/drawing/2014/main" id="{C819451C-5854-A620-8BB8-80E6C07563D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ru-RU" altLang="en-US"/>
          </a:p>
        </p:txBody>
      </p:sp>
      <p:sp>
        <p:nvSpPr>
          <p:cNvPr id="190470" name="Rectangle 6">
            <a:extLst>
              <a:ext uri="{FF2B5EF4-FFF2-40B4-BE49-F238E27FC236}">
                <a16:creationId xmlns:a16="http://schemas.microsoft.com/office/drawing/2014/main" id="{5BBB550B-34D8-BC24-99A8-CFDC23E309BE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fld id="{FC374B00-8830-4363-A534-2B3DD07D39C6}" type="slidenum">
              <a:rPr lang="ru-RU" altLang="en-US"/>
              <a:pPr/>
              <a:t>‹#›</a:t>
            </a:fld>
            <a:endParaRPr lang="ru-RU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rgbClr val="666666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  <a:ea typeface="Kozuka Gothic Pro EL" pitchFamily="34" charset="-128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  <a:ea typeface="Kozuka Gothic Pro EL" pitchFamily="34" charset="-128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  <a:ea typeface="Kozuka Gothic Pro EL" pitchFamily="34" charset="-128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  <a:ea typeface="Kozuka Gothic Pro EL" pitchFamily="34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  <a:ea typeface="Kozuka Gothic Pro EL" pitchFamily="34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  <a:ea typeface="Kozuka Gothic Pro EL" pitchFamily="34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  <a:ea typeface="Kozuka Gothic Pro EL" pitchFamily="34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rgbClr val="666666"/>
          </a:solidFill>
          <a:latin typeface="Futura LT Book" pitchFamily="2" charset="0"/>
          <a:ea typeface="Kozuka Gothic Pro EL" pitchFamily="34" charset="-128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 kern="1200">
          <a:solidFill>
            <a:srgbClr val="666666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rgbClr val="666666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 kern="1200">
          <a:solidFill>
            <a:srgbClr val="666666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rgbClr val="666666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rgbClr val="66666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7C899B-3462-73B2-F604-CE7BD6B6C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DA4C9E-15D9-D2E6-D966-229A48BA2C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28101B-6DF5-776E-EAF1-00FCA8C1B9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ADEE70-297D-4FC6-A43F-6D49957EE044}" type="datetimeFigureOut">
              <a:rPr lang="en-US" smtClean="0"/>
              <a:t>2/25/2026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BD903-538E-6A53-24A7-4098CCD5B5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7F2CE7-DC48-B920-3A64-C553771E0A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6C922D-0B32-46EE-9465-A7AC189BD1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0176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8" name="Rectangle 12">
            <a:extLst>
              <a:ext uri="{FF2B5EF4-FFF2-40B4-BE49-F238E27FC236}">
                <a16:creationId xmlns:a16="http://schemas.microsoft.com/office/drawing/2014/main" id="{970258CB-820D-C439-39FF-2CE97122D0E8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583502" y="1752601"/>
            <a:ext cx="5655497" cy="1143000"/>
          </a:xfrm>
        </p:spPr>
        <p:txBody>
          <a:bodyPr>
            <a:normAutofit/>
          </a:bodyPr>
          <a:lstStyle/>
          <a:p>
            <a:pPr algn="ctr"/>
            <a:r>
              <a:rPr lang="en-US" sz="2800" b="1" i="1" dirty="0"/>
              <a:t>AI Driven Analysis of Trade Tariff Impacts on Consumer Prices in the U.S.</a:t>
            </a:r>
            <a:endParaRPr lang="en-US" altLang="en-US" sz="2800" b="1" dirty="0"/>
          </a:p>
        </p:txBody>
      </p:sp>
      <p:sp>
        <p:nvSpPr>
          <p:cNvPr id="34829" name="Rectangle 13">
            <a:extLst>
              <a:ext uri="{FF2B5EF4-FFF2-40B4-BE49-F238E27FC236}">
                <a16:creationId xmlns:a16="http://schemas.microsoft.com/office/drawing/2014/main" id="{48BEBC77-EF46-D87E-F1BF-63E5E8BA763F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5029200" y="5334000"/>
            <a:ext cx="3602038" cy="762000"/>
          </a:xfrm>
        </p:spPr>
        <p:txBody>
          <a:bodyPr/>
          <a:lstStyle/>
          <a:p>
            <a:pPr algn="ctr"/>
            <a:r>
              <a:rPr lang="en-US" altLang="en-US" sz="1600" dirty="0"/>
              <a:t>Munkhbayasgalan Ganaa </a:t>
            </a:r>
          </a:p>
          <a:p>
            <a:pPr algn="ctr"/>
            <a:r>
              <a:rPr lang="en-US" altLang="en-US" sz="1600" dirty="0"/>
              <a:t>MS. Data Science, Regis University</a:t>
            </a:r>
            <a:endParaRPr lang="uk-UA" altLang="en-US" sz="1600" dirty="0"/>
          </a:p>
        </p:txBody>
      </p:sp>
      <p:pic>
        <p:nvPicPr>
          <p:cNvPr id="1026" name="Picture 2" descr="Regis University Logo PNG Vector (PDF) Free Download">
            <a:extLst>
              <a:ext uri="{FF2B5EF4-FFF2-40B4-BE49-F238E27FC236}">
                <a16:creationId xmlns:a16="http://schemas.microsoft.com/office/drawing/2014/main" id="{BCB043C7-E596-FFD1-3D7E-206D90F870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6023"/>
            <a:ext cx="2143125" cy="1868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5E17FAC-DEFF-9DC3-6B6F-D865E35915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28800" y="685800"/>
            <a:ext cx="7162800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96444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BA01F-71D6-9267-911B-9B422132D7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0" y="1600200"/>
            <a:ext cx="6778625" cy="4525963"/>
          </a:xfrm>
        </p:spPr>
        <p:txBody>
          <a:bodyPr/>
          <a:lstStyle/>
          <a:p>
            <a:pPr marL="0" indent="0" algn="ctr">
              <a:buNone/>
            </a:pPr>
            <a:r>
              <a:rPr lang="en-US" sz="54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45493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877020CB-7FF4-84B2-859D-1824AD57B85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46113" y="115888"/>
            <a:ext cx="7886700" cy="1027112"/>
          </a:xfrm>
        </p:spPr>
        <p:txBody>
          <a:bodyPr/>
          <a:lstStyle/>
          <a:p>
            <a:r>
              <a:rPr lang="en-US" altLang="en-US" b="1" dirty="0">
                <a:solidFill>
                  <a:srgbClr val="000000"/>
                </a:solidFill>
              </a:rPr>
              <a:t>Do Tariff really drive Inflation?</a:t>
            </a:r>
            <a:endParaRPr lang="uk-UA" altLang="en-US" b="1" dirty="0">
              <a:solidFill>
                <a:srgbClr val="000000"/>
              </a:solidFill>
            </a:endParaRPr>
          </a:p>
        </p:txBody>
      </p:sp>
      <p:pic>
        <p:nvPicPr>
          <p:cNvPr id="36869" name="Picture 5" descr="Understanding the Link Between Tariffs and Inflation - Modern Wealth">
            <a:extLst>
              <a:ext uri="{FF2B5EF4-FFF2-40B4-BE49-F238E27FC236}">
                <a16:creationId xmlns:a16="http://schemas.microsoft.com/office/drawing/2014/main" id="{200CB6CF-2787-9F9C-7985-27D0A3F121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232" y="1066800"/>
            <a:ext cx="7924800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A6FFC35-FAAC-7E54-0C1D-A195F8A08A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381000"/>
            <a:ext cx="8001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6D747C-EF77-966E-8EFB-1AE4CD203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Rectangle 2">
            <a:extLst>
              <a:ext uri="{FF2B5EF4-FFF2-40B4-BE49-F238E27FC236}">
                <a16:creationId xmlns:a16="http://schemas.microsoft.com/office/drawing/2014/main" id="{3F4183FD-A139-A21C-44D8-9B168192BD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08175" y="274638"/>
            <a:ext cx="6840538" cy="1143000"/>
          </a:xfrm>
        </p:spPr>
        <p:txBody>
          <a:bodyPr/>
          <a:lstStyle/>
          <a:p>
            <a:r>
              <a:rPr lang="en-US" altLang="en-US" dirty="0"/>
              <a:t>Method Pipeline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5E8FD92-3DB1-6331-C14D-57ABA1237B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381000"/>
            <a:ext cx="80772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769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7DB2BD-695D-6529-E4C8-976B77257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86" name="Rectangle 2">
            <a:extLst>
              <a:ext uri="{FF2B5EF4-FFF2-40B4-BE49-F238E27FC236}">
                <a16:creationId xmlns:a16="http://schemas.microsoft.com/office/drawing/2014/main" id="{2EBC2707-D3FA-5A34-0259-1069A8E1FC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08175" y="274638"/>
            <a:ext cx="6840538" cy="1143000"/>
          </a:xfrm>
        </p:spPr>
        <p:txBody>
          <a:bodyPr/>
          <a:lstStyle/>
          <a:p>
            <a:r>
              <a:rPr lang="en-US" altLang="en-US" dirty="0"/>
              <a:t>What the data looks like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D8C058-E85A-C2D2-FE9C-277613CD49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295400"/>
            <a:ext cx="7171959" cy="4437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954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D98D5-D1F6-2E55-54E2-0D6D3F432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>
                <a:solidFill>
                  <a:srgbClr val="FFC000"/>
                </a:solidFill>
              </a:rPr>
              <a:t>Tariff</a:t>
            </a:r>
            <a:r>
              <a:rPr lang="en-US" sz="3200" dirty="0"/>
              <a:t> vs CPI </a:t>
            </a:r>
            <a:r>
              <a:rPr lang="en-US" sz="3200" dirty="0">
                <a:solidFill>
                  <a:srgbClr val="C00000"/>
                </a:solidFill>
              </a:rPr>
              <a:t>Weak</a:t>
            </a:r>
            <a:r>
              <a:rPr lang="en-US" sz="3200" dirty="0"/>
              <a:t> Relationship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0D21BE-5155-11F0-F2F5-5AEEA4DDEA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52975" y="1825625"/>
            <a:ext cx="7038050" cy="4351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03164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DECE8-EAF6-EEA5-5EB9-0E529A9D9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Comparison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FAE10EE5-90BA-8A81-977E-A71BCBD5ED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66800" y="1371600"/>
            <a:ext cx="6778625" cy="45190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931798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091ECD-0A3D-3BA5-532D-0AA4407D51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90600" y="914400"/>
            <a:ext cx="7162800" cy="47751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77229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469751-285E-943B-D499-9DEA1E6EEF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05000" y="762000"/>
            <a:ext cx="6778625" cy="541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AutoShape 2" descr="Inflation PNG Transparent Images Free Download | Vector Files | Pngtree">
            <a:extLst>
              <a:ext uri="{FF2B5EF4-FFF2-40B4-BE49-F238E27FC236}">
                <a16:creationId xmlns:a16="http://schemas.microsoft.com/office/drawing/2014/main" id="{8986575D-A7D7-330C-B290-F9CC8F54EB2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Inflation PNG Transparent Images Free Download | Vector Files | Pngtree">
            <a:extLst>
              <a:ext uri="{FF2B5EF4-FFF2-40B4-BE49-F238E27FC236}">
                <a16:creationId xmlns:a16="http://schemas.microsoft.com/office/drawing/2014/main" id="{7A1940F3-136E-0466-FD15-13C45894D2D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3124200" cy="312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Inflation PNG Transparent Images Free Download | Vector Files | Pngtree">
            <a:extLst>
              <a:ext uri="{FF2B5EF4-FFF2-40B4-BE49-F238E27FC236}">
                <a16:creationId xmlns:a16="http://schemas.microsoft.com/office/drawing/2014/main" id="{93370F08-D7FD-525E-D025-7AAD0696987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327660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08827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Custom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Design">
      <a:majorFont>
        <a:latin typeface="Futura LT Book"/>
        <a:ea typeface="Kozuka Gothic Pro EL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en-US" sz="36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Futura LT Book" pitchFamily="2" charset="0"/>
            <a:ea typeface="굴림" panose="020B0503020000020004" pitchFamily="34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ru-RU" altLang="en-US" sz="36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Futura LT Book" pitchFamily="2" charset="0"/>
            <a:ea typeface="굴림" panose="020B0503020000020004" pitchFamily="34" charset="-127"/>
          </a:defRPr>
        </a:defPPr>
      </a:lstStyle>
    </a:lnDef>
  </a:objectDefaults>
  <a:extraClrSchemeLst>
    <a:extraClrScheme>
      <a:clrScheme name="Custom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ustom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ustom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2067</TotalTime>
  <Words>47</Words>
  <Application>Microsoft Office PowerPoint</Application>
  <PresentationFormat>On-screen Show (4:3)</PresentationFormat>
  <Paragraphs>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Futura LT Book</vt:lpstr>
      <vt:lpstr>Custom Design</vt:lpstr>
      <vt:lpstr>Office Theme</vt:lpstr>
      <vt:lpstr>AI Driven Analysis of Trade Tariff Impacts on Consumer Prices in the U.S.</vt:lpstr>
      <vt:lpstr>Do Tariff really drive Inflation?</vt:lpstr>
      <vt:lpstr>PowerPoint Presentation</vt:lpstr>
      <vt:lpstr>Method Pipeline</vt:lpstr>
      <vt:lpstr>What the data looks like</vt:lpstr>
      <vt:lpstr>Tariff vs CPI Weak Relationship</vt:lpstr>
      <vt:lpstr>Model Comparison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Munkhbayasgalan Ganaa</dc:creator>
  <cp:lastModifiedBy>Munkhbayasgalan Ganaa</cp:lastModifiedBy>
  <cp:revision>5</cp:revision>
  <dcterms:created xsi:type="dcterms:W3CDTF">2026-02-24T07:36:54Z</dcterms:created>
  <dcterms:modified xsi:type="dcterms:W3CDTF">2026-02-26T02:10:14Z</dcterms:modified>
</cp:coreProperties>
</file>

<file path=docProps/thumbnail.jpeg>
</file>